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84" r:id="rId7"/>
    <p:sldId id="260" r:id="rId8"/>
    <p:sldId id="259" r:id="rId9"/>
    <p:sldId id="261" r:id="rId10"/>
    <p:sldId id="262" r:id="rId11"/>
    <p:sldId id="286" r:id="rId12"/>
    <p:sldId id="296" r:id="rId13"/>
    <p:sldId id="263" r:id="rId14"/>
    <p:sldId id="269" r:id="rId15"/>
    <p:sldId id="271" r:id="rId16"/>
    <p:sldId id="272" r:id="rId17"/>
    <p:sldId id="273" r:id="rId18"/>
    <p:sldId id="283" r:id="rId19"/>
    <p:sldId id="298" r:id="rId20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4BDC53B-DB50-499F-8E67-0382C1E9305A}">
          <p14:sldIdLst>
            <p14:sldId id="256"/>
            <p14:sldId id="257"/>
            <p14:sldId id="284"/>
            <p14:sldId id="260"/>
            <p14:sldId id="259"/>
            <p14:sldId id="261"/>
            <p14:sldId id="262"/>
            <p14:sldId id="286"/>
            <p14:sldId id="296"/>
            <p14:sldId id="263"/>
            <p14:sldId id="269"/>
          </p14:sldIdLst>
        </p14:section>
        <p14:section name="Section sans titre" id="{76712C50-42DC-4B81-BC3A-42792BCE6BD5}">
          <p14:sldIdLst>
            <p14:sldId id="271"/>
            <p14:sldId id="272"/>
            <p14:sldId id="273"/>
            <p14:sldId id="283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1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21506-E4C4-488A-BFF5-2E896F2D9AE8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B1417-558C-444E-B85E-7BB183E4E6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91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815392-A9B9-45D3-9A79-FDD02BC52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2755DD-CC8D-490A-89D7-37A8943F9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F2A45C-5F6C-4EA4-AD1E-FD74EA430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17DB-BD34-4CC3-9E29-C7DA95C16A1F}" type="datetime1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C14EA9-788F-4979-9C57-CDF5B5C50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486FC3-8139-4D16-BE31-DC77048A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EA90-58DB-43FF-B7B9-6B519FEDB6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21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A34757-F4DB-4B62-9853-B6FB2625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75B0AB-E9D9-45CD-A7C2-37C8E6B35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380FBA-D2B5-4461-8096-00117F573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F4C2-6C94-4617-838C-6250080FF785}" type="datetime1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2D6D3C-474A-4FF7-9DB3-D192CA0C3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9F5628-1F5E-44C1-A879-832794A5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EA90-58DB-43FF-B7B9-6B519FEDB6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60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49A73EB-88BF-4EC0-B5CB-84EB45CA42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C1584D-8CE3-4403-B891-BF89DF9B0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F75411-7364-4E9B-8AAE-898BB213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4493-929E-460A-AAA4-8C25195B8A1A}" type="datetime1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08028F-5E20-43CD-BF6E-B4A422A09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41A89E-DF45-4CE4-9C4E-FA4CFD7F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EA90-58DB-43FF-B7B9-6B519FEDB6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76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808381-416E-4AA9-8C36-31A19C0AB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F447A1-6682-4A96-A2E4-BC5EC2197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0B3E03-3F9B-4AC6-A935-E2D63461D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6638-8829-481A-852F-D31053805AB0}" type="datetime1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DF71A4-4AC6-4A0A-BCE8-9148AC296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F51123-0E62-48CD-BD3A-B9E31D55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EA90-58DB-43FF-B7B9-6B519FEDB6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67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9D71B5-E895-4883-8938-FBF4C332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4CBF47-7C43-44AF-B07F-3B2C3DDDE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CF9300-8C32-448D-A79E-E7C6499FD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7043-9C5F-462A-B9AE-D6889D0D57B4}" type="datetime1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96CE3-8151-4882-ADB8-9B5B7A604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0D026A-DC18-41C2-B015-21FE4282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EA90-58DB-43FF-B7B9-6B519FEDB6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32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89C670-484A-40D3-BD7B-3FA439657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640A11-ABC6-40F8-B413-5BEA89ECB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E2F7EA-F757-469B-94C7-C4F0D1095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E8781E-C38D-467D-A5DA-1E427B4BD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0DA3-387C-498E-AF7E-4B5376F2D5B6}" type="datetime1">
              <a:rPr lang="fr-FR" smtClean="0"/>
              <a:t>23/04/2024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26FE58-FAAD-49ED-A6FB-16A56A7F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D82A9A-2D47-4F50-8F8F-7FA241410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EA90-58DB-43FF-B7B9-6B519FEDB6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50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27668E-477A-4865-9FB6-2B22DF686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477A7E-3833-4339-861F-AAD9E32B2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FE89B4-C52D-45FB-9C22-797C4C099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704C3B8-75E6-4ED8-AB13-F687F7DBE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544587-EFEC-471B-8510-01720EA27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706901A-1F0D-4905-B5FA-A9330CE2A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FEA0-7E64-414F-8045-7916AB022073}" type="datetime1">
              <a:rPr lang="fr-FR" smtClean="0"/>
              <a:t>23/04/2024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9B0984D-9F09-4DA7-8B40-3E97841FE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CDB1816-9EDC-482A-A1AC-4CA77378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EA90-58DB-43FF-B7B9-6B519FEDB6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4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CA9E09-89EA-40C4-B695-404D3C21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6E22EA-1A6C-4B4C-9980-3FEFBAAF2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3C88-8784-42C1-9C2E-6AB0734FA291}" type="datetime1">
              <a:rPr lang="fr-FR" smtClean="0"/>
              <a:t>23/04/2024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7B03FD-FA49-4A95-B884-0AFFDEE4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5B5B0F-25F2-4BAA-9494-8E90574D5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EA90-58DB-43FF-B7B9-6B519FEDB6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60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60C040-4B94-45B4-82AE-8426105B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50C3-FC65-484C-9E49-42E2C9436C8F}" type="datetime1">
              <a:rPr lang="fr-FR" smtClean="0"/>
              <a:t>23/04/2024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26D74A-FB52-4254-B64C-2A5B7180F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A4FA3D-07B6-4C85-96E7-F3345406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EA90-58DB-43FF-B7B9-6B519FEDB6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91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91241-4A3A-4868-81C1-8ED57DCA9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D4A83C-C1B9-4601-B7EC-7580976E9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B5CEF1-6953-4DA5-B78E-E5143A637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EC5DC3-9E20-43B4-BC2D-D1656032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DC3F-3B4C-4DD1-A208-CC73F83412DE}" type="datetime1">
              <a:rPr lang="fr-FR" smtClean="0"/>
              <a:t>23/04/2024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6C7B02-0B52-464E-A12E-CD52DC101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ABE2AE-3769-4C96-9DD9-83F8F07C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EA90-58DB-43FF-B7B9-6B519FEDB6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92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E7F6B-4C3D-43FD-902C-32323B9B7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F2B5760-68CB-49FF-B75D-3616A14B8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C91CE5-9103-4905-A81C-20B4D4E02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E10F3D-D4E6-401C-B1F5-25AB2F428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136E-0BC0-4053-8DE7-F587C00100C8}" type="datetime1">
              <a:rPr lang="fr-FR" smtClean="0"/>
              <a:t>23/04/2024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A5C5EE-E445-427B-B261-58EB793FB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79B517-91F4-4D1D-9F68-C9BCB4C9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EA90-58DB-43FF-B7B9-6B519FEDB6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75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ED8F32-4DC8-490C-9F30-323EBDAF9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D8FCC2-EC62-4DB0-868C-2F047CC3E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84CD1C-2F6C-40A6-B739-D4116E248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2EF7B-D0F1-4FC1-B475-222789CFB50A}" type="datetime1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98E1A9-8B4B-4CBB-A004-04E1D6C5E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088081-7DC3-4ED9-A7C0-88A6752BF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2EA90-58DB-43FF-B7B9-6B519FEDB6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5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B514A36-4ED5-467F-A37E-9B3FC7145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61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4F91E60-937D-47F5-926B-3E23B2596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1264" y="63610"/>
            <a:ext cx="9144000" cy="1752379"/>
          </a:xfrm>
        </p:spPr>
        <p:txBody>
          <a:bodyPr/>
          <a:lstStyle/>
          <a:p>
            <a:r>
              <a:rPr lang="fr-FR" b="1" dirty="0"/>
              <a:t>Journée du 13 avril 2024 </a:t>
            </a:r>
            <a:br>
              <a:rPr lang="fr-FR" b="1" dirty="0"/>
            </a:br>
            <a:r>
              <a:rPr lang="fr-FR" b="1" dirty="0"/>
              <a:t>avec les conseils pastoraux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ED3BA13-4119-4179-A5CA-063E668EB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173356" y="1479039"/>
            <a:ext cx="9144000" cy="1655762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Intervention Mgr François Fonlupt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7F1F90-0C23-4C73-A0AF-405652C2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EA90-58DB-43FF-B7B9-6B519FEDB65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039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59E38-FE5F-4C8E-9ADD-405E87B94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/>
              <a:t>2. VOCATIONS ET CORESPONSABILITÉ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E55B18-C9F5-4DD5-8C28-4FCCD7C0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EA90-58DB-43FF-B7B9-6B519FEDB657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EA7F3AC-92A3-4C4A-B33C-B349FD01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665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4000" dirty="0"/>
              <a:t>La vitalité des paroisses se lit dans l’énumération des activités (spirituelles ou de service)</a:t>
            </a:r>
          </a:p>
          <a:p>
            <a:pPr marL="0" lvl="0" indent="0">
              <a:buNone/>
            </a:pPr>
            <a:endParaRPr lang="fr-FR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8E853F-8A33-4A78-B643-694671E2230E}"/>
              </a:ext>
            </a:extLst>
          </p:cNvPr>
          <p:cNvSpPr/>
          <p:nvPr/>
        </p:nvSpPr>
        <p:spPr>
          <a:xfrm>
            <a:off x="838200" y="2727063"/>
            <a:ext cx="83058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100" dirty="0"/>
              <a:t>On peine à exprimer le tronc commun, la source</a:t>
            </a:r>
            <a:br>
              <a:rPr lang="fr-FR" sz="3100" dirty="0"/>
            </a:br>
            <a:r>
              <a:rPr lang="fr-FR" sz="3100" dirty="0"/>
              <a:t>qui nourrit les activités et le service.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09B06C-64A1-4B7B-B87B-C092D156EBCA}"/>
              </a:ext>
            </a:extLst>
          </p:cNvPr>
          <p:cNvSpPr/>
          <p:nvPr/>
        </p:nvSpPr>
        <p:spPr>
          <a:xfrm>
            <a:off x="999067" y="4199242"/>
            <a:ext cx="907626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100" dirty="0"/>
              <a:t>La notion d’une Église qui serait tout entière ministérielle n’apparaît dans aucune contribution</a:t>
            </a:r>
          </a:p>
        </p:txBody>
      </p:sp>
    </p:spTree>
    <p:extLst>
      <p:ext uri="{BB962C8B-B14F-4D97-AF65-F5344CB8AC3E}">
        <p14:creationId xmlns:p14="http://schemas.microsoft.com/office/powerpoint/2010/main" val="3146322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214515-782F-4CA9-B90B-687C6D0F4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437323"/>
            <a:ext cx="10836965" cy="5919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b="1" i="1" dirty="0"/>
              <a:t>Place et rôle des prêtres </a:t>
            </a:r>
          </a:p>
          <a:p>
            <a:pPr marL="0" indent="0">
              <a:buNone/>
            </a:pPr>
            <a:r>
              <a:rPr lang="fr-FR" sz="4000" dirty="0"/>
              <a:t>Approfondir la vision et la  compréhension que nous avons du rôle des prêtres, </a:t>
            </a:r>
          </a:p>
          <a:p>
            <a:pPr marL="0" indent="0">
              <a:buNone/>
            </a:pPr>
            <a:r>
              <a:rPr lang="fr-FR" sz="4000" dirty="0"/>
              <a:t>Ce qu’en dit l’Eglise, </a:t>
            </a:r>
          </a:p>
          <a:p>
            <a:pPr marL="0" indent="0">
              <a:buNone/>
            </a:pPr>
            <a:r>
              <a:rPr lang="fr-FR" sz="4000" dirty="0"/>
              <a:t>Ce qu’ils vivent et servent </a:t>
            </a:r>
            <a:br>
              <a:rPr lang="fr-FR" sz="4000" dirty="0"/>
            </a:br>
            <a:r>
              <a:rPr lang="fr-FR" sz="4000" dirty="0"/>
              <a:t>	au niveau des paroisses,</a:t>
            </a:r>
            <a:br>
              <a:rPr lang="fr-FR" sz="4000" dirty="0"/>
            </a:br>
            <a:r>
              <a:rPr lang="fr-FR" sz="4000" dirty="0"/>
              <a:t>	du doyenné, </a:t>
            </a:r>
            <a:br>
              <a:rPr lang="fr-FR" sz="4000" dirty="0"/>
            </a:br>
            <a:r>
              <a:rPr lang="fr-FR" sz="4000" dirty="0"/>
              <a:t>	du diocèse</a:t>
            </a:r>
          </a:p>
          <a:p>
            <a:pPr marL="457200" lvl="1" indent="0">
              <a:buNone/>
            </a:pPr>
            <a:endParaRPr lang="fr-FR" sz="4000" dirty="0"/>
          </a:p>
          <a:p>
            <a:pPr marL="457200" lvl="1" indent="0">
              <a:buNone/>
            </a:pPr>
            <a:endParaRPr lang="fr-FR" sz="40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1BCA5E-CB16-4F9C-A203-40BA789FD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EA90-58DB-43FF-B7B9-6B519FEDB65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79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911C95-FEA2-4EDA-9BB4-22C070953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/>
              <a:t>Autour de la coresponsabilité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1BA1B2-B6E5-4E7C-B42F-92A43A7A5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49" y="1065475"/>
            <a:ext cx="11503493" cy="5111488"/>
          </a:xfrm>
        </p:spPr>
        <p:txBody>
          <a:bodyPr/>
          <a:lstStyle/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r>
              <a:rPr lang="fr-FR" sz="4000" dirty="0"/>
              <a:t>	Expérience synodale</a:t>
            </a:r>
          </a:p>
          <a:p>
            <a:pPr marL="0" indent="0">
              <a:buNone/>
            </a:pPr>
            <a:r>
              <a:rPr lang="fr-FR" sz="4000" dirty="0"/>
              <a:t>	Laïcs en mission ecclésiale et adjoint pastorale 	scolaire</a:t>
            </a:r>
          </a:p>
          <a:p>
            <a:pPr marL="0" indent="0">
              <a:buNone/>
            </a:pPr>
            <a:r>
              <a:rPr lang="fr-FR" sz="4000" dirty="0"/>
              <a:t>	Ministères institués</a:t>
            </a:r>
          </a:p>
          <a:p>
            <a:pPr marL="0" indent="0">
              <a:buNone/>
            </a:pPr>
            <a:r>
              <a:rPr lang="fr-FR" sz="4000" dirty="0"/>
              <a:t>	Délégués généraux de paroisses ou de diocèses</a:t>
            </a:r>
          </a:p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C81474-A8A1-4F65-A33F-674D08C9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EA90-58DB-43FF-B7B9-6B519FEDB65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73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79092A-621F-4EBF-9440-A79181C35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/>
              <a:t>Autour de la coresponsabilité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F13CD1-F0DC-4A57-A8D0-C526EA068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28" y="1380587"/>
            <a:ext cx="10709744" cy="46656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sz="3900" dirty="0"/>
          </a:p>
          <a:p>
            <a:pPr marL="0" indent="0">
              <a:buNone/>
            </a:pPr>
            <a:r>
              <a:rPr lang="fr-FR" sz="3900" dirty="0"/>
              <a:t>Les lieux où elle se vit : </a:t>
            </a:r>
            <a:endParaRPr lang="fr-FR" sz="4300" dirty="0"/>
          </a:p>
          <a:p>
            <a:pPr marL="0" indent="0">
              <a:buNone/>
            </a:pPr>
            <a:r>
              <a:rPr lang="fr-FR" sz="4300" dirty="0"/>
              <a:t>	Conseil Episcopal</a:t>
            </a:r>
          </a:p>
          <a:p>
            <a:pPr marL="0" indent="0">
              <a:buNone/>
            </a:pPr>
            <a:r>
              <a:rPr lang="fr-FR" sz="4300" dirty="0"/>
              <a:t>	Conseil presbytéral</a:t>
            </a:r>
          </a:p>
          <a:p>
            <a:pPr marL="0" indent="0">
              <a:buNone/>
            </a:pPr>
            <a:r>
              <a:rPr lang="fr-FR" sz="4300" dirty="0"/>
              <a:t>	Conseils pastoraux </a:t>
            </a:r>
          </a:p>
          <a:p>
            <a:pPr marL="0" indent="0">
              <a:buNone/>
            </a:pPr>
            <a:r>
              <a:rPr lang="fr-FR" sz="4300" dirty="0"/>
              <a:t>	Laïcs en responsabilité</a:t>
            </a:r>
          </a:p>
          <a:p>
            <a:pPr marL="0" indent="0">
              <a:buNone/>
            </a:pPr>
            <a:r>
              <a:rPr lang="fr-FR" sz="4300" dirty="0"/>
              <a:t>	Laïcs en mission ecclésiale </a:t>
            </a:r>
          </a:p>
          <a:p>
            <a:pPr marL="0" indent="0">
              <a:buNone/>
            </a:pPr>
            <a:r>
              <a:rPr lang="fr-FR" sz="4300" dirty="0"/>
              <a:t>	Enseignement catholique</a:t>
            </a:r>
          </a:p>
          <a:p>
            <a:pPr marL="0" indent="0">
              <a:buNone/>
            </a:pPr>
            <a:r>
              <a:rPr lang="fr-FR" sz="4300" dirty="0"/>
              <a:t>	Diaconat et vie religieuse</a:t>
            </a:r>
          </a:p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CC3C97-0E86-4C3D-8057-D847AEF62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EA90-58DB-43FF-B7B9-6B519FEDB65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80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CE6683-2A22-4781-9060-C7C541848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800" y="382058"/>
            <a:ext cx="10515600" cy="1325563"/>
          </a:xfrm>
        </p:spPr>
        <p:txBody>
          <a:bodyPr/>
          <a:lstStyle/>
          <a:p>
            <a:r>
              <a:rPr lang="fr-FR" b="1" i="1" dirty="0"/>
              <a:t>Comment poursuivre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377AA0-4B78-431C-8511-4245543A7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599" y="1510747"/>
            <a:ext cx="11396649" cy="4500439"/>
          </a:xfrm>
        </p:spPr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r>
              <a:rPr lang="fr-FR" sz="2800" dirty="0"/>
              <a:t>Comment avancer vers une coresponsabilité missionnaire ? </a:t>
            </a:r>
          </a:p>
          <a:p>
            <a:pPr marL="0" indent="0">
              <a:buNone/>
            </a:pPr>
            <a:endParaRPr lang="fr-FR" sz="3200" dirty="0"/>
          </a:p>
          <a:p>
            <a:pPr marL="0" lvl="0" indent="0">
              <a:buNone/>
            </a:pPr>
            <a:r>
              <a:rPr lang="fr-FR" sz="3200" dirty="0">
                <a:solidFill>
                  <a:prstClr val="black"/>
                </a:solidFill>
              </a:rPr>
              <a:t>Je souhaite que nous regardions de plus près la </a:t>
            </a:r>
            <a:r>
              <a:rPr lang="fr-FR" sz="3200" b="1" dirty="0">
                <a:solidFill>
                  <a:prstClr val="black"/>
                </a:solidFill>
              </a:rPr>
              <a:t>figure des EAP -</a:t>
            </a:r>
          </a:p>
          <a:p>
            <a:pPr marL="0" lvl="0" indent="0">
              <a:buNone/>
            </a:pPr>
            <a:r>
              <a:rPr lang="fr-FR" sz="3200" b="1" dirty="0">
                <a:solidFill>
                  <a:prstClr val="black"/>
                </a:solidFill>
              </a:rPr>
              <a:t>équipes d’animation pastorale - et des Conseils Pastoraux,</a:t>
            </a:r>
          </a:p>
          <a:p>
            <a:pPr marL="0" lvl="0" indent="0">
              <a:buNone/>
            </a:pPr>
            <a:r>
              <a:rPr lang="fr-FR" sz="3200" dirty="0">
                <a:solidFill>
                  <a:prstClr val="black"/>
                </a:solidFill>
              </a:rPr>
              <a:t>leur mission en relation avec la responsabilité des prêtres.</a:t>
            </a:r>
          </a:p>
          <a:p>
            <a:pPr marL="0" lvl="0" indent="0">
              <a:buNone/>
            </a:pPr>
            <a:r>
              <a:rPr lang="fr-FR" sz="3200" dirty="0">
                <a:solidFill>
                  <a:prstClr val="black"/>
                </a:solidFill>
              </a:rPr>
              <a:t>(EAP = quelques personnes appelées pour être associées pour un temps à la charge pastorale du prêtre)</a:t>
            </a:r>
          </a:p>
          <a:p>
            <a:pPr marL="0" lvl="0" indent="0">
              <a:buNone/>
            </a:pPr>
            <a:endParaRPr lang="fr-FR" sz="3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r-FR" sz="4000" dirty="0">
                <a:solidFill>
                  <a:srgbClr val="FF0000"/>
                </a:solidFill>
              </a:rPr>
              <a:t>Je constituerai pour cela une équipe de travail pour préciser ce qui semble possible en ce sens pour notre diocèse. </a:t>
            </a:r>
          </a:p>
          <a:p>
            <a:pPr marL="0" indent="0">
              <a:buNone/>
            </a:pPr>
            <a:endParaRPr lang="fr-FR" sz="3200" dirty="0"/>
          </a:p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598BC2-3991-4BEA-930C-F5C9C979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EA90-58DB-43FF-B7B9-6B519FEDB65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78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736FB9-52C9-4D24-98CB-B0E2F5C91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/>
              <a:t>Comment poursuivre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E85B32-A39C-474E-9A28-0D1693CEC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Interroger notre réalité paroissiale sur le territoire du Vaucluse </a:t>
            </a:r>
          </a:p>
          <a:p>
            <a:pPr marL="0" indent="0" algn="ctr">
              <a:buNone/>
            </a:pPr>
            <a:r>
              <a:rPr lang="fr-FR" dirty="0"/>
              <a:t> « </a:t>
            </a:r>
            <a:r>
              <a:rPr lang="fr-FR" b="1" i="1" dirty="0"/>
              <a:t>COMMUNAUTÉS ET TERRITOIRES »</a:t>
            </a:r>
            <a:endParaRPr lang="fr-FR" i="1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3200" dirty="0">
                <a:solidFill>
                  <a:srgbClr val="FF0000"/>
                </a:solidFill>
              </a:rPr>
              <a:t>Je demanderai aussi à une équipe de travailler à repérer les ajustements nécessaires, et à les préciser en relation avec les communautés locales et les différents conseils.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48C481-8416-4E1F-BBEA-78AE4028E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EA90-58DB-43FF-B7B9-6B519FEDB65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113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AA1173-4531-4000-8C97-3F55D2050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/>
              <a:t>Que retenir de tout cela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61FA72-E6C5-48F3-9816-D8F67C286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3200" dirty="0"/>
              <a:t>Des communautés rassemblées autour de </a:t>
            </a:r>
            <a:r>
              <a:rPr lang="fr-FR" sz="3200" b="1" dirty="0">
                <a:solidFill>
                  <a:srgbClr val="002060"/>
                </a:solidFill>
              </a:rPr>
              <a:t>l’eucharistie</a:t>
            </a:r>
            <a:r>
              <a:rPr lang="fr-FR" sz="3200" dirty="0"/>
              <a:t>. </a:t>
            </a:r>
          </a:p>
          <a:p>
            <a:pPr marL="0" indent="0" algn="ctr">
              <a:buNone/>
            </a:pPr>
            <a:r>
              <a:rPr lang="fr-FR" sz="3200" dirty="0"/>
              <a:t>Le </a:t>
            </a:r>
            <a:r>
              <a:rPr lang="fr-FR" sz="3200" b="1" dirty="0">
                <a:solidFill>
                  <a:srgbClr val="002060"/>
                </a:solidFill>
              </a:rPr>
              <a:t>Doyenné</a:t>
            </a:r>
            <a:r>
              <a:rPr lang="fr-FR" sz="3200" b="1" dirty="0"/>
              <a:t> </a:t>
            </a:r>
            <a:r>
              <a:rPr lang="fr-FR" sz="3200" dirty="0"/>
              <a:t>comme lieu important</a:t>
            </a:r>
          </a:p>
          <a:p>
            <a:pPr marL="0" indent="0" algn="ctr">
              <a:buNone/>
            </a:pPr>
            <a:r>
              <a:rPr lang="fr-FR" sz="3200" dirty="0"/>
              <a:t>La </a:t>
            </a:r>
            <a:r>
              <a:rPr lang="fr-FR" sz="3200" b="1" dirty="0">
                <a:solidFill>
                  <a:srgbClr val="002060"/>
                </a:solidFill>
              </a:rPr>
              <a:t>fraternité</a:t>
            </a:r>
          </a:p>
          <a:p>
            <a:pPr algn="ctr"/>
            <a:endParaRPr lang="fr-FR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sz="3200" dirty="0"/>
              <a:t>Deux équipes pour :</a:t>
            </a:r>
          </a:p>
          <a:p>
            <a:pPr marL="0" indent="0" algn="ctr">
              <a:buNone/>
            </a:pPr>
            <a:r>
              <a:rPr lang="fr-FR" sz="3200" b="1" dirty="0">
                <a:solidFill>
                  <a:srgbClr val="FF0000"/>
                </a:solidFill>
              </a:rPr>
              <a:t>EAP et Conseils pastoraux</a:t>
            </a:r>
          </a:p>
          <a:p>
            <a:pPr marL="0" indent="0" algn="ctr">
              <a:buNone/>
            </a:pPr>
            <a:r>
              <a:rPr lang="fr-FR" sz="3200" b="1" dirty="0">
                <a:solidFill>
                  <a:srgbClr val="FF0000"/>
                </a:solidFill>
              </a:rPr>
              <a:t>Territorialité. 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9C8619-9D7B-40EC-9BC7-55B14033E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EA90-58DB-43FF-B7B9-6B519FEDB65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51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8653F9-6057-457F-A1A1-42358E39D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5400" b="1" i="1" dirty="0"/>
              <a:t>Mission de Dieu - Mission de l’ Église </a:t>
            </a:r>
            <a:br>
              <a:rPr lang="fr-FR" b="1" i="1" dirty="0"/>
            </a:br>
            <a:endParaRPr lang="fr-FR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FE2AFD-CBD3-4F23-A503-97A86B1CA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4800" i="1" dirty="0"/>
              <a:t>« Dieu a tellement aimé le monde qu’il a donné son Fils unique, afin que quiconque croit en lui ne périsse point, mais qu’il ait la vie éternelle. »</a:t>
            </a:r>
            <a:r>
              <a:rPr lang="fr-FR" sz="4800" dirty="0"/>
              <a:t> </a:t>
            </a:r>
            <a:r>
              <a:rPr lang="fr-FR" sz="4800" dirty="0" err="1"/>
              <a:t>Jn</a:t>
            </a:r>
            <a:r>
              <a:rPr lang="fr-FR" sz="4800" dirty="0"/>
              <a:t> 3,16</a:t>
            </a:r>
          </a:p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7EF0FD-140B-4010-A647-508678BC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EA90-58DB-43FF-B7B9-6B519FEDB65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44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7045B0-9714-457C-8E3A-AAA59071D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51" y="593173"/>
            <a:ext cx="10964848" cy="663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000" i="1" dirty="0"/>
              <a:t>« L’Eglise existe pour annoncer l’Evangile, </a:t>
            </a:r>
          </a:p>
          <a:p>
            <a:pPr marL="0" indent="0">
              <a:buNone/>
            </a:pPr>
            <a:r>
              <a:rPr lang="fr-FR" i="1" dirty="0"/>
              <a:t>	en servant la dignité de toute personne humaine, </a:t>
            </a:r>
          </a:p>
          <a:p>
            <a:pPr marL="0" indent="0">
              <a:buNone/>
            </a:pPr>
            <a:r>
              <a:rPr lang="fr-FR" i="1" dirty="0"/>
              <a:t>	en œuvrant au service du Bien Commun, </a:t>
            </a:r>
          </a:p>
          <a:p>
            <a:pPr marL="0" indent="0">
              <a:buNone/>
            </a:pPr>
            <a:r>
              <a:rPr lang="fr-FR" i="1" dirty="0"/>
              <a:t>	en travaillant à l’unité de la famille humaine </a:t>
            </a:r>
          </a:p>
          <a:p>
            <a:pPr marL="0" indent="0">
              <a:buNone/>
            </a:pPr>
            <a:r>
              <a:rPr lang="fr-FR" i="1" dirty="0"/>
              <a:t>	et en aidant les consciences à rester en éveil, </a:t>
            </a:r>
          </a:p>
          <a:p>
            <a:pPr marL="0" indent="0">
              <a:buNone/>
            </a:pPr>
            <a:r>
              <a:rPr lang="fr-FR" i="1" dirty="0"/>
              <a:t>tout cela à cause de l’Evangile et dans un dialogue incessant avec tous les hommes et les femmes de bonne volonté. </a:t>
            </a:r>
          </a:p>
          <a:p>
            <a:pPr marL="0" indent="0">
              <a:buNone/>
            </a:pPr>
            <a:r>
              <a:rPr lang="fr-FR" sz="4000" i="1" dirty="0"/>
              <a:t>Pour cela, elle a à adapter régulièrement son organisation interne aux exigences toujours nouvelles de la mission. » </a:t>
            </a:r>
            <a:r>
              <a:rPr lang="fr-FR" sz="2000" i="1" dirty="0"/>
              <a:t>Cardinal Aveline</a:t>
            </a:r>
          </a:p>
          <a:p>
            <a:pPr marL="0" indent="0">
              <a:buNone/>
            </a:pPr>
            <a:endParaRPr lang="fr-FR" sz="4000" i="1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EA22D6-5ED1-4436-B21C-19515E95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EA90-58DB-43FF-B7B9-6B519FEDB65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103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C7DCF3-70F3-4276-BD40-2A37E2B7A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/>
              <a:t>Notre perspective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BD8BEA-7828-4EF3-ACA7-475B96737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14" y="1531427"/>
            <a:ext cx="11155680" cy="4471808"/>
          </a:xfrm>
        </p:spPr>
        <p:txBody>
          <a:bodyPr>
            <a:normAutofit/>
          </a:bodyPr>
          <a:lstStyle/>
          <a:p>
            <a:r>
              <a:rPr lang="fr-FR" sz="4000" dirty="0"/>
              <a:t>Elargir notre regard</a:t>
            </a:r>
          </a:p>
          <a:p>
            <a:pPr marL="0" indent="0">
              <a:buNone/>
            </a:pPr>
            <a:endParaRPr lang="fr-FR" sz="4000" dirty="0"/>
          </a:p>
          <a:p>
            <a:r>
              <a:rPr lang="fr-FR" sz="4000" dirty="0"/>
              <a:t>Situer cela à la dimension de l’Eglise diocésaine</a:t>
            </a:r>
          </a:p>
          <a:p>
            <a:pPr marL="0" indent="0">
              <a:buNone/>
            </a:pPr>
            <a:endParaRPr lang="fr-FR" sz="4000" dirty="0"/>
          </a:p>
          <a:p>
            <a:r>
              <a:rPr lang="fr-FR" sz="4000" dirty="0">
                <a:solidFill>
                  <a:prstClr val="black"/>
                </a:solidFill>
              </a:rPr>
              <a:t>En recueillant la richesse de ce qui est vécu, et en cherchant à le déployer</a:t>
            </a: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D6A417D-F1EC-479F-8D1D-52DF54B1E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EA90-58DB-43FF-B7B9-6B519FEDB65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62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14799-0FB9-415E-B775-1E6303DF9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/>
              <a:t>Notre travail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6D7BA2-16ED-4B14-9FE8-C4FD63905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7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De quelle manière et comment déployer la présence et la place des baptisés au sein de nos communautés ? </a:t>
            </a:r>
          </a:p>
          <a:p>
            <a:pPr marL="0" indent="0" algn="ctr">
              <a:buNone/>
            </a:pPr>
            <a:r>
              <a:rPr lang="fr-FR" sz="4400" b="1" i="1" dirty="0"/>
              <a:t>1.« VOCATIONS ET CORESPONSABILITÉ »</a:t>
            </a:r>
            <a:endParaRPr lang="fr-FR" sz="4400" i="1" dirty="0"/>
          </a:p>
          <a:p>
            <a:pPr marL="0" indent="0" algn="ctr">
              <a:buNone/>
            </a:pPr>
            <a:endParaRPr lang="fr-FR" dirty="0"/>
          </a:p>
          <a:p>
            <a:pPr marL="0" lvl="0" indent="0" algn="ctr">
              <a:buNone/>
            </a:pPr>
            <a:r>
              <a:rPr lang="fr-FR" dirty="0">
                <a:solidFill>
                  <a:prstClr val="black"/>
                </a:solidFill>
              </a:rPr>
              <a:t>Interroger notre réalité paroissiale sur le territoire du Vaucluse : </a:t>
            </a:r>
          </a:p>
          <a:p>
            <a:pPr marL="0" lvl="0" indent="0" algn="ctr">
              <a:buNone/>
            </a:pPr>
            <a:r>
              <a:rPr lang="fr-FR" sz="4400" b="1" i="1" dirty="0">
                <a:solidFill>
                  <a:prstClr val="black"/>
                </a:solidFill>
              </a:rPr>
              <a:t>2. « COMMUNAUTÉS ET TERRITOIRES »</a:t>
            </a:r>
            <a:endParaRPr lang="fr-FR" sz="4400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337BFB-6984-4289-9184-375892B4BA42}"/>
              </a:ext>
            </a:extLst>
          </p:cNvPr>
          <p:cNvSpPr/>
          <p:nvPr/>
        </p:nvSpPr>
        <p:spPr>
          <a:xfrm>
            <a:off x="3048000" y="2352135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C5E4BE-4806-424A-ACA7-A41778BB1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EA90-58DB-43FF-B7B9-6B519FEDB65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37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B1291C-B760-4AEC-A48D-1FCD57E7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/>
              <a:t>1. COMMUNAUTÉS ET TERRITOIRES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1A563C-27AB-40B3-A5B8-734F4953D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637" y="1825625"/>
            <a:ext cx="11871297" cy="42650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rgbClr val="002060"/>
                </a:solidFill>
              </a:rPr>
              <a:t>Les paroisses</a:t>
            </a:r>
          </a:p>
          <a:p>
            <a:r>
              <a:rPr lang="fr-FR" sz="4000" dirty="0">
                <a:solidFill>
                  <a:prstClr val="black"/>
                </a:solidFill>
              </a:rPr>
              <a:t>Les paroisses au sein d’un Eglise locale qui est le diocèse</a:t>
            </a:r>
          </a:p>
          <a:p>
            <a:pPr marL="0" lvl="0" indent="0">
              <a:buNone/>
            </a:pPr>
            <a:endParaRPr lang="fr-FR" dirty="0">
              <a:solidFill>
                <a:prstClr val="black"/>
              </a:solidFill>
            </a:endParaRPr>
          </a:p>
          <a:p>
            <a:r>
              <a:rPr lang="fr-FR" sz="4000" dirty="0">
                <a:solidFill>
                  <a:prstClr val="black"/>
                </a:solidFill>
              </a:rPr>
              <a:t>Le diocèse au service des paroisses</a:t>
            </a:r>
          </a:p>
          <a:p>
            <a:pPr marL="0" indent="0">
              <a:buNone/>
            </a:pPr>
            <a:endParaRPr lang="fr-FR" sz="4000" dirty="0">
              <a:solidFill>
                <a:prstClr val="black"/>
              </a:solidFill>
            </a:endParaRPr>
          </a:p>
          <a:p>
            <a:r>
              <a:rPr lang="fr-FR" sz="4000" dirty="0">
                <a:solidFill>
                  <a:prstClr val="black"/>
                </a:solidFill>
              </a:rPr>
              <a:t>Personnalité des paroisses à respecter</a:t>
            </a: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3DC84-8229-4366-A43C-B0F40ED8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EA90-58DB-43FF-B7B9-6B519FEDB65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39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7A4AE8-4006-4962-8F55-B9042EE08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002" y="652006"/>
            <a:ext cx="11678643" cy="5359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rgbClr val="002060"/>
                </a:solidFill>
              </a:rPr>
              <a:t>Les doyennés</a:t>
            </a:r>
            <a:endParaRPr lang="fr-FR" sz="4000" dirty="0"/>
          </a:p>
          <a:p>
            <a:r>
              <a:rPr lang="fr-FR" sz="4000" dirty="0">
                <a:solidFill>
                  <a:prstClr val="black"/>
                </a:solidFill>
              </a:rPr>
              <a:t>Mutualiser les forces</a:t>
            </a:r>
          </a:p>
          <a:p>
            <a:pPr marL="0" lvl="0" indent="0">
              <a:buNone/>
            </a:pPr>
            <a:endParaRPr lang="fr-FR" sz="4000" dirty="0">
              <a:solidFill>
                <a:prstClr val="black"/>
              </a:solidFill>
            </a:endParaRPr>
          </a:p>
          <a:p>
            <a:r>
              <a:rPr lang="fr-FR" sz="4000" dirty="0">
                <a:solidFill>
                  <a:prstClr val="black"/>
                </a:solidFill>
              </a:rPr>
              <a:t>Soutenir la pastorale sacramentelle </a:t>
            </a:r>
          </a:p>
          <a:p>
            <a:pPr marL="0" indent="0">
              <a:buNone/>
            </a:pPr>
            <a:endParaRPr lang="fr-FR" sz="4000" dirty="0">
              <a:solidFill>
                <a:prstClr val="black"/>
              </a:solidFill>
            </a:endParaRPr>
          </a:p>
          <a:p>
            <a:r>
              <a:rPr lang="fr-FR" sz="4000" dirty="0">
                <a:solidFill>
                  <a:prstClr val="black"/>
                </a:solidFill>
              </a:rPr>
              <a:t>Tendre à faire exister des conseils pastoraux de doyenné</a:t>
            </a:r>
          </a:p>
          <a:p>
            <a:pPr marL="0" lvl="0" indent="0">
              <a:buNone/>
            </a:pPr>
            <a:endParaRPr lang="fr-FR" sz="4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3F4F30-3415-403B-BAF1-C8A01CA9F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EA90-58DB-43FF-B7B9-6B519FEDB65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42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D895A5-BF7C-4241-A67D-545177F9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01" y="922352"/>
            <a:ext cx="11426024" cy="51762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r>
              <a:rPr lang="fr-FR" sz="4000" dirty="0"/>
              <a:t>Interroger les relations, et la communion entre l’évêque et les doyens.</a:t>
            </a:r>
          </a:p>
          <a:p>
            <a:pPr marL="0" indent="0">
              <a:buNone/>
            </a:pPr>
            <a:endParaRPr lang="fr-FR" sz="4000" dirty="0"/>
          </a:p>
          <a:p>
            <a:pPr marL="0" lvl="0" indent="0">
              <a:buNone/>
            </a:pPr>
            <a:r>
              <a:rPr lang="fr-FR" sz="4000" dirty="0">
                <a:solidFill>
                  <a:prstClr val="black"/>
                </a:solidFill>
              </a:rPr>
              <a:t>Enjeu d’une relation de confiance, comme préalable à un élargissement de ces relations avec les laïcs</a:t>
            </a:r>
          </a:p>
          <a:p>
            <a:pPr marL="0" indent="0">
              <a:buNone/>
            </a:pPr>
            <a:endParaRPr lang="fr-FR" sz="4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3FB2E7-4B39-4699-BFF0-0B456B13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EA90-58DB-43FF-B7B9-6B519FEDB65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35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37EA46-1664-4768-92C0-13C63CBD0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57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Regarder de manière précise un certain nombre d’aspects et ce qui peut grandir en termes de </a:t>
            </a:r>
            <a:r>
              <a:rPr lang="fr-FR" b="1" dirty="0">
                <a:solidFill>
                  <a:srgbClr val="002060"/>
                </a:solidFill>
              </a:rPr>
              <a:t>mutualisation </a:t>
            </a:r>
            <a:r>
              <a:rPr lang="fr-FR" dirty="0"/>
              <a:t>ou de réciprocité entre différents lieux tels que : </a:t>
            </a:r>
          </a:p>
          <a:p>
            <a:r>
              <a:rPr lang="fr-FR" dirty="0"/>
              <a:t>Formation funérailles</a:t>
            </a:r>
          </a:p>
          <a:p>
            <a:r>
              <a:rPr lang="fr-FR" dirty="0"/>
              <a:t>Pastorale sacramentelle / mariage – baptême</a:t>
            </a:r>
          </a:p>
          <a:p>
            <a:r>
              <a:rPr lang="fr-FR" dirty="0"/>
              <a:t>Jeunes et vocations</a:t>
            </a:r>
          </a:p>
          <a:p>
            <a:r>
              <a:rPr lang="fr-FR" dirty="0"/>
              <a:t>Lien écoles/paroisses. Conscience d’être une présence d’Église</a:t>
            </a:r>
          </a:p>
          <a:p>
            <a:r>
              <a:rPr lang="fr-FR" dirty="0"/>
              <a:t>Communication</a:t>
            </a:r>
          </a:p>
          <a:p>
            <a:pPr marL="0" indent="0">
              <a:buNone/>
            </a:pPr>
            <a:r>
              <a:rPr lang="fr-FR" dirty="0"/>
              <a:t>Repérer et partager expériences positives (locales et transversales).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3441C0-A480-4CA0-9C78-C33F164D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EA90-58DB-43FF-B7B9-6B519FEDB65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7653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25F49787C2DC4E848E951C332E8B5F" ma:contentTypeVersion="18" ma:contentTypeDescription="Crée un document." ma:contentTypeScope="" ma:versionID="1d9677c141d3b74d9decec60109ece46">
  <xsd:schema xmlns:xsd="http://www.w3.org/2001/XMLSchema" xmlns:xs="http://www.w3.org/2001/XMLSchema" xmlns:p="http://schemas.microsoft.com/office/2006/metadata/properties" xmlns:ns2="518084f1-33ff-43f6-814f-3f748e172801" xmlns:ns3="ff0f4bda-5fac-45a8-8b5e-7c177e424b52" xmlns:ns4="01a8830d-70ff-41dc-b042-8b9bce45eb60" targetNamespace="http://schemas.microsoft.com/office/2006/metadata/properties" ma:root="true" ma:fieldsID="e8ab4593712be949da49aa0a125d2caa" ns2:_="" ns3:_="" ns4:_="">
    <xsd:import namespace="518084f1-33ff-43f6-814f-3f748e172801"/>
    <xsd:import namespace="ff0f4bda-5fac-45a8-8b5e-7c177e424b52"/>
    <xsd:import namespace="01a8830d-70ff-41dc-b042-8b9bce45eb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084f1-33ff-43f6-814f-3f748e1728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80109a96-4975-48dc-9477-96ab6c0637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0f4bda-5fac-45a8-8b5e-7c177e424b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8830d-70ff-41dc-b042-8b9bce45eb6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6615f54-a12c-4577-8278-4d3e6d082210}" ma:internalName="TaxCatchAll" ma:showField="CatchAllData" ma:web="01a8830d-70ff-41dc-b042-8b9bce45eb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8084f1-33ff-43f6-814f-3f748e172801">
      <Terms xmlns="http://schemas.microsoft.com/office/infopath/2007/PartnerControls"/>
    </lcf76f155ced4ddcb4097134ff3c332f>
    <TaxCatchAll xmlns="01a8830d-70ff-41dc-b042-8b9bce45eb6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61967A-C6B8-4F61-803A-14E510653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8084f1-33ff-43f6-814f-3f748e172801"/>
    <ds:schemaRef ds:uri="ff0f4bda-5fac-45a8-8b5e-7c177e424b52"/>
    <ds:schemaRef ds:uri="01a8830d-70ff-41dc-b042-8b9bce45eb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89E9E5-F7C8-402A-92BB-92F2F7FEE61B}">
  <ds:schemaRefs>
    <ds:schemaRef ds:uri="http://purl.org/dc/terms/"/>
    <ds:schemaRef ds:uri="01a8830d-70ff-41dc-b042-8b9bce45eb60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ff0f4bda-5fac-45a8-8b5e-7c177e424b52"/>
    <ds:schemaRef ds:uri="http://schemas.microsoft.com/office/infopath/2007/PartnerControls"/>
    <ds:schemaRef ds:uri="518084f1-33ff-43f6-814f-3f748e172801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3D521F4-8702-4E08-9DC1-E205C4C768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709</Words>
  <Application>Microsoft Office PowerPoint</Application>
  <PresentationFormat>Grand écran</PresentationFormat>
  <Paragraphs>113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Thème Office</vt:lpstr>
      <vt:lpstr>Journée du 13 avril 2024  avec les conseils pastoraux</vt:lpstr>
      <vt:lpstr>Mission de Dieu - Mission de l’ Église  </vt:lpstr>
      <vt:lpstr>Présentation PowerPoint</vt:lpstr>
      <vt:lpstr>Notre perspective :</vt:lpstr>
      <vt:lpstr>Notre travail</vt:lpstr>
      <vt:lpstr>1. COMMUNAUTÉS ET TERRITOIRES</vt:lpstr>
      <vt:lpstr>Présentation PowerPoint</vt:lpstr>
      <vt:lpstr>Présentation PowerPoint</vt:lpstr>
      <vt:lpstr>Présentation PowerPoint</vt:lpstr>
      <vt:lpstr>2. VOCATIONS ET CORESPONSABILITÉ</vt:lpstr>
      <vt:lpstr>Présentation PowerPoint</vt:lpstr>
      <vt:lpstr>Autour de la coresponsabilité</vt:lpstr>
      <vt:lpstr>Autour de la coresponsabilité</vt:lpstr>
      <vt:lpstr>Comment poursuivre ?</vt:lpstr>
      <vt:lpstr>Comment poursuivre ?</vt:lpstr>
      <vt:lpstr>Que retenir de tout cela 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du 13 avril 2024  avec les conseils pastoraux</dc:title>
  <dc:creator>Admin</dc:creator>
  <cp:lastModifiedBy>Admin</cp:lastModifiedBy>
  <cp:revision>148</cp:revision>
  <cp:lastPrinted>2024-04-12T20:09:17Z</cp:lastPrinted>
  <dcterms:created xsi:type="dcterms:W3CDTF">2024-04-07T12:23:15Z</dcterms:created>
  <dcterms:modified xsi:type="dcterms:W3CDTF">2024-04-23T07:35:32Z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0x010100B025F49787C2DC4E848E951C332E8B5F</vt:lpwstr>
  </property>
  <property fmtid="{D5CDD505-2E9C-101B-9397-08002B2CF9AE}" pid="3" name="MediaServiceImageTags">
    <vt:lpwstr/>
  </property>
</Properties>
</file>